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7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69455B-6758-4BB9-8E5B-1A47E6511B9A}" v="212" dt="2021-08-25T09:21:51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524FB5-1332-4566-B497-C2F82DC1ED8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47EC94F-3116-4734-B145-CFCEB10AA10A}">
      <dgm:prSet/>
      <dgm:spPr/>
      <dgm:t>
        <a:bodyPr/>
        <a:lstStyle/>
        <a:p>
          <a:r>
            <a:rPr lang="en-US"/>
            <a:t>Diversity &amp; Inclusion – Policies, Violations</a:t>
          </a:r>
        </a:p>
      </dgm:t>
    </dgm:pt>
    <dgm:pt modelId="{9199D7EF-7A3E-4BD9-911B-760D444E14DE}" type="parTrans" cxnId="{97EB4A38-B264-4A09-8125-C28DC7AFCCCF}">
      <dgm:prSet/>
      <dgm:spPr/>
      <dgm:t>
        <a:bodyPr/>
        <a:lstStyle/>
        <a:p>
          <a:endParaRPr lang="en-US"/>
        </a:p>
      </dgm:t>
    </dgm:pt>
    <dgm:pt modelId="{8B513476-AA07-4DB0-ADB8-BDA6CD0A8DAB}" type="sibTrans" cxnId="{97EB4A38-B264-4A09-8125-C28DC7AFCCCF}">
      <dgm:prSet/>
      <dgm:spPr/>
      <dgm:t>
        <a:bodyPr/>
        <a:lstStyle/>
        <a:p>
          <a:endParaRPr lang="en-US"/>
        </a:p>
      </dgm:t>
    </dgm:pt>
    <dgm:pt modelId="{A684DB69-1F6C-44AD-9028-B08A07C48479}">
      <dgm:prSet/>
      <dgm:spPr/>
      <dgm:t>
        <a:bodyPr/>
        <a:lstStyle/>
        <a:p>
          <a:r>
            <a:rPr lang="en-US"/>
            <a:t>Privacy of Health Information – Regulations, Policies, potential violations</a:t>
          </a:r>
        </a:p>
      </dgm:t>
    </dgm:pt>
    <dgm:pt modelId="{F186046E-86F5-4EE4-97E4-8CD5D1EDDA39}" type="parTrans" cxnId="{4D0518EE-1941-4A42-8B9C-937DF4D790C0}">
      <dgm:prSet/>
      <dgm:spPr/>
      <dgm:t>
        <a:bodyPr/>
        <a:lstStyle/>
        <a:p>
          <a:endParaRPr lang="en-US"/>
        </a:p>
      </dgm:t>
    </dgm:pt>
    <dgm:pt modelId="{70D981AA-1A2E-41F3-B435-BC9B9CAF92B0}" type="sibTrans" cxnId="{4D0518EE-1941-4A42-8B9C-937DF4D790C0}">
      <dgm:prSet/>
      <dgm:spPr/>
      <dgm:t>
        <a:bodyPr/>
        <a:lstStyle/>
        <a:p>
          <a:endParaRPr lang="en-US"/>
        </a:p>
      </dgm:t>
    </dgm:pt>
    <dgm:pt modelId="{05D859BA-A72F-468A-BBEC-417F035ABECC}">
      <dgm:prSet/>
      <dgm:spPr/>
      <dgm:t>
        <a:bodyPr/>
        <a:lstStyle/>
        <a:p>
          <a:r>
            <a:rPr lang="en-US"/>
            <a:t>Informed Consent</a:t>
          </a:r>
        </a:p>
      </dgm:t>
    </dgm:pt>
    <dgm:pt modelId="{0DE2AC43-615B-46CA-9960-968316831F75}" type="parTrans" cxnId="{8ABC665B-154F-469A-B228-2CA1E93FE927}">
      <dgm:prSet/>
      <dgm:spPr/>
      <dgm:t>
        <a:bodyPr/>
        <a:lstStyle/>
        <a:p>
          <a:endParaRPr lang="en-US"/>
        </a:p>
      </dgm:t>
    </dgm:pt>
    <dgm:pt modelId="{05FA3864-6210-4D3B-A5BA-A904CFE291A9}" type="sibTrans" cxnId="{8ABC665B-154F-469A-B228-2CA1E93FE927}">
      <dgm:prSet/>
      <dgm:spPr/>
      <dgm:t>
        <a:bodyPr/>
        <a:lstStyle/>
        <a:p>
          <a:endParaRPr lang="en-US"/>
        </a:p>
      </dgm:t>
    </dgm:pt>
    <dgm:pt modelId="{A8F9C0BF-F579-44B0-88E4-1C80EC25F8AD}">
      <dgm:prSet/>
      <dgm:spPr/>
      <dgm:t>
        <a:bodyPr/>
        <a:lstStyle/>
        <a:p>
          <a:r>
            <a:rPr lang="en-US"/>
            <a:t>Risk &amp; Liability</a:t>
          </a:r>
        </a:p>
      </dgm:t>
    </dgm:pt>
    <dgm:pt modelId="{5FACFF91-92DB-45AC-B7A4-122DD5A204BB}" type="parTrans" cxnId="{22BC014F-48BD-4267-962C-F12A7193CBFD}">
      <dgm:prSet/>
      <dgm:spPr/>
      <dgm:t>
        <a:bodyPr/>
        <a:lstStyle/>
        <a:p>
          <a:endParaRPr lang="en-US"/>
        </a:p>
      </dgm:t>
    </dgm:pt>
    <dgm:pt modelId="{F59E62A0-1CCF-47AE-A278-582E77C39145}" type="sibTrans" cxnId="{22BC014F-48BD-4267-962C-F12A7193CBFD}">
      <dgm:prSet/>
      <dgm:spPr/>
      <dgm:t>
        <a:bodyPr/>
        <a:lstStyle/>
        <a:p>
          <a:endParaRPr lang="en-US"/>
        </a:p>
      </dgm:t>
    </dgm:pt>
    <dgm:pt modelId="{13082A18-F6E7-496A-A1CB-ECF5EFE87D6B}" type="pres">
      <dgm:prSet presAssocID="{6C524FB5-1332-4566-B497-C2F82DC1ED8C}" presName="linear" presStyleCnt="0">
        <dgm:presLayoutVars>
          <dgm:animLvl val="lvl"/>
          <dgm:resizeHandles val="exact"/>
        </dgm:presLayoutVars>
      </dgm:prSet>
      <dgm:spPr/>
    </dgm:pt>
    <dgm:pt modelId="{847FF2E4-FC35-4C38-A9AB-E0F64DEE7BFA}" type="pres">
      <dgm:prSet presAssocID="{547EC94F-3116-4734-B145-CFCEB10A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E81BCB6-0811-42CB-82AB-04DD869A7688}" type="pres">
      <dgm:prSet presAssocID="{8B513476-AA07-4DB0-ADB8-BDA6CD0A8DAB}" presName="spacer" presStyleCnt="0"/>
      <dgm:spPr/>
    </dgm:pt>
    <dgm:pt modelId="{2E4BC9BD-AD04-4524-A560-BE7E48FB235E}" type="pres">
      <dgm:prSet presAssocID="{A684DB69-1F6C-44AD-9028-B08A07C4847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BC8B74F-4350-498F-BD6C-2219990ABBF7}" type="pres">
      <dgm:prSet presAssocID="{70D981AA-1A2E-41F3-B435-BC9B9CAF92B0}" presName="spacer" presStyleCnt="0"/>
      <dgm:spPr/>
    </dgm:pt>
    <dgm:pt modelId="{BE484E1B-6FD5-4769-867D-4FFB7DAA207A}" type="pres">
      <dgm:prSet presAssocID="{05D859BA-A72F-468A-BBEC-417F035ABEC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C9E442F-562D-4DE0-96CB-31C658A1873F}" type="pres">
      <dgm:prSet presAssocID="{05FA3864-6210-4D3B-A5BA-A904CFE291A9}" presName="spacer" presStyleCnt="0"/>
      <dgm:spPr/>
    </dgm:pt>
    <dgm:pt modelId="{7DEE8990-7042-4CB4-AEA1-850DB161524C}" type="pres">
      <dgm:prSet presAssocID="{A8F9C0BF-F579-44B0-88E4-1C80EC25F8A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DBA570A-2D16-4F6A-BF7E-A77994BDEA91}" type="presOf" srcId="{A8F9C0BF-F579-44B0-88E4-1C80EC25F8AD}" destId="{7DEE8990-7042-4CB4-AEA1-850DB161524C}" srcOrd="0" destOrd="0" presId="urn:microsoft.com/office/officeart/2005/8/layout/vList2"/>
    <dgm:cxn modelId="{1EE5811D-246C-4818-87E6-467FC183F2F2}" type="presOf" srcId="{547EC94F-3116-4734-B145-CFCEB10AA10A}" destId="{847FF2E4-FC35-4C38-A9AB-E0F64DEE7BFA}" srcOrd="0" destOrd="0" presId="urn:microsoft.com/office/officeart/2005/8/layout/vList2"/>
    <dgm:cxn modelId="{33D8602C-95FE-4BB8-BABA-67319B945A9B}" type="presOf" srcId="{6C524FB5-1332-4566-B497-C2F82DC1ED8C}" destId="{13082A18-F6E7-496A-A1CB-ECF5EFE87D6B}" srcOrd="0" destOrd="0" presId="urn:microsoft.com/office/officeart/2005/8/layout/vList2"/>
    <dgm:cxn modelId="{97EB4A38-B264-4A09-8125-C28DC7AFCCCF}" srcId="{6C524FB5-1332-4566-B497-C2F82DC1ED8C}" destId="{547EC94F-3116-4734-B145-CFCEB10AA10A}" srcOrd="0" destOrd="0" parTransId="{9199D7EF-7A3E-4BD9-911B-760D444E14DE}" sibTransId="{8B513476-AA07-4DB0-ADB8-BDA6CD0A8DAB}"/>
    <dgm:cxn modelId="{8ABC665B-154F-469A-B228-2CA1E93FE927}" srcId="{6C524FB5-1332-4566-B497-C2F82DC1ED8C}" destId="{05D859BA-A72F-468A-BBEC-417F035ABECC}" srcOrd="2" destOrd="0" parTransId="{0DE2AC43-615B-46CA-9960-968316831F75}" sibTransId="{05FA3864-6210-4D3B-A5BA-A904CFE291A9}"/>
    <dgm:cxn modelId="{22BC014F-48BD-4267-962C-F12A7193CBFD}" srcId="{6C524FB5-1332-4566-B497-C2F82DC1ED8C}" destId="{A8F9C0BF-F579-44B0-88E4-1C80EC25F8AD}" srcOrd="3" destOrd="0" parTransId="{5FACFF91-92DB-45AC-B7A4-122DD5A204BB}" sibTransId="{F59E62A0-1CCF-47AE-A278-582E77C39145}"/>
    <dgm:cxn modelId="{A3DB939E-B167-487E-8E9C-8D5F9405E84D}" type="presOf" srcId="{05D859BA-A72F-468A-BBEC-417F035ABECC}" destId="{BE484E1B-6FD5-4769-867D-4FFB7DAA207A}" srcOrd="0" destOrd="0" presId="urn:microsoft.com/office/officeart/2005/8/layout/vList2"/>
    <dgm:cxn modelId="{4D0518EE-1941-4A42-8B9C-937DF4D790C0}" srcId="{6C524FB5-1332-4566-B497-C2F82DC1ED8C}" destId="{A684DB69-1F6C-44AD-9028-B08A07C48479}" srcOrd="1" destOrd="0" parTransId="{F186046E-86F5-4EE4-97E4-8CD5D1EDDA39}" sibTransId="{70D981AA-1A2E-41F3-B435-BC9B9CAF92B0}"/>
    <dgm:cxn modelId="{1D3FA8F2-FEEE-45DD-B073-37C3EEB80E4E}" type="presOf" srcId="{A684DB69-1F6C-44AD-9028-B08A07C48479}" destId="{2E4BC9BD-AD04-4524-A560-BE7E48FB235E}" srcOrd="0" destOrd="0" presId="urn:microsoft.com/office/officeart/2005/8/layout/vList2"/>
    <dgm:cxn modelId="{71FA6EA3-D63B-4A66-A7BD-1BD65F8E8C62}" type="presParOf" srcId="{13082A18-F6E7-496A-A1CB-ECF5EFE87D6B}" destId="{847FF2E4-FC35-4C38-A9AB-E0F64DEE7BFA}" srcOrd="0" destOrd="0" presId="urn:microsoft.com/office/officeart/2005/8/layout/vList2"/>
    <dgm:cxn modelId="{6B215859-4330-48FC-B7A3-53B704A08172}" type="presParOf" srcId="{13082A18-F6E7-496A-A1CB-ECF5EFE87D6B}" destId="{8E81BCB6-0811-42CB-82AB-04DD869A7688}" srcOrd="1" destOrd="0" presId="urn:microsoft.com/office/officeart/2005/8/layout/vList2"/>
    <dgm:cxn modelId="{A481D925-8038-482B-9281-25BD271B1F04}" type="presParOf" srcId="{13082A18-F6E7-496A-A1CB-ECF5EFE87D6B}" destId="{2E4BC9BD-AD04-4524-A560-BE7E48FB235E}" srcOrd="2" destOrd="0" presId="urn:microsoft.com/office/officeart/2005/8/layout/vList2"/>
    <dgm:cxn modelId="{C354D507-4890-4A7E-B076-8F8EDD181293}" type="presParOf" srcId="{13082A18-F6E7-496A-A1CB-ECF5EFE87D6B}" destId="{EBC8B74F-4350-498F-BD6C-2219990ABBF7}" srcOrd="3" destOrd="0" presId="urn:microsoft.com/office/officeart/2005/8/layout/vList2"/>
    <dgm:cxn modelId="{617077D6-732E-4D5E-9510-B4E061747546}" type="presParOf" srcId="{13082A18-F6E7-496A-A1CB-ECF5EFE87D6B}" destId="{BE484E1B-6FD5-4769-867D-4FFB7DAA207A}" srcOrd="4" destOrd="0" presId="urn:microsoft.com/office/officeart/2005/8/layout/vList2"/>
    <dgm:cxn modelId="{6171AAEB-85F1-4C3C-B9C0-0218771E6289}" type="presParOf" srcId="{13082A18-F6E7-496A-A1CB-ECF5EFE87D6B}" destId="{5C9E442F-562D-4DE0-96CB-31C658A1873F}" srcOrd="5" destOrd="0" presId="urn:microsoft.com/office/officeart/2005/8/layout/vList2"/>
    <dgm:cxn modelId="{360AD118-7B97-4315-BAA0-CD341D8DCCCA}" type="presParOf" srcId="{13082A18-F6E7-496A-A1CB-ECF5EFE87D6B}" destId="{7DEE8990-7042-4CB4-AEA1-850DB161524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1882B2-DF5D-4ED7-8CBE-0F78B887EB3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536AE58-889A-4664-9482-EDA23A20DF0B}">
      <dgm:prSet/>
      <dgm:spPr/>
      <dgm:t>
        <a:bodyPr/>
        <a:lstStyle/>
        <a:p>
          <a:r>
            <a:rPr lang="en-US"/>
            <a:t>Mandatory vaccinate anyone? </a:t>
          </a:r>
        </a:p>
      </dgm:t>
    </dgm:pt>
    <dgm:pt modelId="{4BA7633E-A860-4CE6-B5C1-9DB6CA81F215}" type="parTrans" cxnId="{7148615E-55F5-4EE1-8846-3438518113B5}">
      <dgm:prSet/>
      <dgm:spPr/>
      <dgm:t>
        <a:bodyPr/>
        <a:lstStyle/>
        <a:p>
          <a:endParaRPr lang="en-US"/>
        </a:p>
      </dgm:t>
    </dgm:pt>
    <dgm:pt modelId="{C4E69CD5-88CF-4833-B024-659067C7D9E4}" type="sibTrans" cxnId="{7148615E-55F5-4EE1-8846-3438518113B5}">
      <dgm:prSet/>
      <dgm:spPr/>
      <dgm:t>
        <a:bodyPr/>
        <a:lstStyle/>
        <a:p>
          <a:endParaRPr lang="en-US"/>
        </a:p>
      </dgm:t>
    </dgm:pt>
    <dgm:pt modelId="{9CCD3BDE-F870-4E8B-A004-376559A47492}">
      <dgm:prSet/>
      <dgm:spPr/>
      <dgm:t>
        <a:bodyPr/>
        <a:lstStyle/>
        <a:p>
          <a:r>
            <a:rPr lang="en-US"/>
            <a:t>Collect vaccination information?</a:t>
          </a:r>
        </a:p>
      </dgm:t>
    </dgm:pt>
    <dgm:pt modelId="{F8EC27E1-0B97-44AB-BE59-CD4C4319D96B}" type="parTrans" cxnId="{0AF1BDF7-0A2F-45BB-9787-FFB6DA519830}">
      <dgm:prSet/>
      <dgm:spPr/>
      <dgm:t>
        <a:bodyPr/>
        <a:lstStyle/>
        <a:p>
          <a:endParaRPr lang="en-US"/>
        </a:p>
      </dgm:t>
    </dgm:pt>
    <dgm:pt modelId="{C19CAB10-EA69-4973-AE8B-D8BA4B5EE486}" type="sibTrans" cxnId="{0AF1BDF7-0A2F-45BB-9787-FFB6DA519830}">
      <dgm:prSet/>
      <dgm:spPr/>
      <dgm:t>
        <a:bodyPr/>
        <a:lstStyle/>
        <a:p>
          <a:endParaRPr lang="en-US"/>
        </a:p>
      </dgm:t>
    </dgm:pt>
    <dgm:pt modelId="{F6DBF8D1-C066-4EB9-B20B-B039F0D49AC6}">
      <dgm:prSet/>
      <dgm:spPr/>
      <dgm:t>
        <a:bodyPr/>
        <a:lstStyle/>
        <a:p>
          <a:r>
            <a:rPr lang="en-US"/>
            <a:t>Undergo rapid testing?</a:t>
          </a:r>
        </a:p>
      </dgm:t>
    </dgm:pt>
    <dgm:pt modelId="{A8C5222C-E399-490A-96CD-BDD8C9B890C4}" type="parTrans" cxnId="{E917961A-0047-45E0-BD5F-599530E94DA8}">
      <dgm:prSet/>
      <dgm:spPr/>
      <dgm:t>
        <a:bodyPr/>
        <a:lstStyle/>
        <a:p>
          <a:endParaRPr lang="en-US"/>
        </a:p>
      </dgm:t>
    </dgm:pt>
    <dgm:pt modelId="{B513C418-4B5B-49CB-9B92-0A0190E01650}" type="sibTrans" cxnId="{E917961A-0047-45E0-BD5F-599530E94DA8}">
      <dgm:prSet/>
      <dgm:spPr/>
      <dgm:t>
        <a:bodyPr/>
        <a:lstStyle/>
        <a:p>
          <a:endParaRPr lang="en-US"/>
        </a:p>
      </dgm:t>
    </dgm:pt>
    <dgm:pt modelId="{B50EBFDA-C0D6-4642-899E-0A9716853478}">
      <dgm:prSet/>
      <dgm:spPr/>
      <dgm:t>
        <a:bodyPr/>
        <a:lstStyle/>
        <a:p>
          <a:r>
            <a:rPr lang="en-US"/>
            <a:t>Wear masks? </a:t>
          </a:r>
        </a:p>
      </dgm:t>
    </dgm:pt>
    <dgm:pt modelId="{7066383C-5519-4E44-AD64-ABA2BC3DB47B}" type="parTrans" cxnId="{4130D8F4-8480-4D47-8AB3-FC82C63746AF}">
      <dgm:prSet/>
      <dgm:spPr/>
      <dgm:t>
        <a:bodyPr/>
        <a:lstStyle/>
        <a:p>
          <a:endParaRPr lang="en-US"/>
        </a:p>
      </dgm:t>
    </dgm:pt>
    <dgm:pt modelId="{A104AB14-A3C6-4BCA-914D-52BF569BE0C4}" type="sibTrans" cxnId="{4130D8F4-8480-4D47-8AB3-FC82C63746AF}">
      <dgm:prSet/>
      <dgm:spPr/>
      <dgm:t>
        <a:bodyPr/>
        <a:lstStyle/>
        <a:p>
          <a:endParaRPr lang="en-US"/>
        </a:p>
      </dgm:t>
    </dgm:pt>
    <dgm:pt modelId="{2506C4C7-CC7B-41AD-8790-5E28A5A6E016}" type="pres">
      <dgm:prSet presAssocID="{231882B2-DF5D-4ED7-8CBE-0F78B887EB3D}" presName="linear" presStyleCnt="0">
        <dgm:presLayoutVars>
          <dgm:animLvl val="lvl"/>
          <dgm:resizeHandles val="exact"/>
        </dgm:presLayoutVars>
      </dgm:prSet>
      <dgm:spPr/>
    </dgm:pt>
    <dgm:pt modelId="{0B860BCC-32BC-48DF-B6C6-B1927AC63D9F}" type="pres">
      <dgm:prSet presAssocID="{9536AE58-889A-4664-9482-EDA23A20DF0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F23B258-3B05-4CBC-AA3D-8304D2A1FE57}" type="pres">
      <dgm:prSet presAssocID="{C4E69CD5-88CF-4833-B024-659067C7D9E4}" presName="spacer" presStyleCnt="0"/>
      <dgm:spPr/>
    </dgm:pt>
    <dgm:pt modelId="{F1D71304-1D1C-4C31-AC87-4606A4977E75}" type="pres">
      <dgm:prSet presAssocID="{9CCD3BDE-F870-4E8B-A004-376559A4749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995BCE0-B759-4248-8A27-2C452B62C670}" type="pres">
      <dgm:prSet presAssocID="{C19CAB10-EA69-4973-AE8B-D8BA4B5EE486}" presName="spacer" presStyleCnt="0"/>
      <dgm:spPr/>
    </dgm:pt>
    <dgm:pt modelId="{C24B8681-65E9-40F8-A727-011FE86C3407}" type="pres">
      <dgm:prSet presAssocID="{F6DBF8D1-C066-4EB9-B20B-B039F0D49AC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49C3B9-443E-4E0B-8AEC-924006113A24}" type="pres">
      <dgm:prSet presAssocID="{B513C418-4B5B-49CB-9B92-0A0190E01650}" presName="spacer" presStyleCnt="0"/>
      <dgm:spPr/>
    </dgm:pt>
    <dgm:pt modelId="{B3BFE3BC-F793-42C4-8783-B58C0A174DDC}" type="pres">
      <dgm:prSet presAssocID="{B50EBFDA-C0D6-4642-899E-0A971685347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0238314-FC06-46CC-BD91-D7F6B6026375}" type="presOf" srcId="{231882B2-DF5D-4ED7-8CBE-0F78B887EB3D}" destId="{2506C4C7-CC7B-41AD-8790-5E28A5A6E016}" srcOrd="0" destOrd="0" presId="urn:microsoft.com/office/officeart/2005/8/layout/vList2"/>
    <dgm:cxn modelId="{E917961A-0047-45E0-BD5F-599530E94DA8}" srcId="{231882B2-DF5D-4ED7-8CBE-0F78B887EB3D}" destId="{F6DBF8D1-C066-4EB9-B20B-B039F0D49AC6}" srcOrd="2" destOrd="0" parTransId="{A8C5222C-E399-490A-96CD-BDD8C9B890C4}" sibTransId="{B513C418-4B5B-49CB-9B92-0A0190E01650}"/>
    <dgm:cxn modelId="{F43BD53B-523F-4192-8FC8-7FF739768AEC}" type="presOf" srcId="{9CCD3BDE-F870-4E8B-A004-376559A47492}" destId="{F1D71304-1D1C-4C31-AC87-4606A4977E75}" srcOrd="0" destOrd="0" presId="urn:microsoft.com/office/officeart/2005/8/layout/vList2"/>
    <dgm:cxn modelId="{7148615E-55F5-4EE1-8846-3438518113B5}" srcId="{231882B2-DF5D-4ED7-8CBE-0F78B887EB3D}" destId="{9536AE58-889A-4664-9482-EDA23A20DF0B}" srcOrd="0" destOrd="0" parTransId="{4BA7633E-A860-4CE6-B5C1-9DB6CA81F215}" sibTransId="{C4E69CD5-88CF-4833-B024-659067C7D9E4}"/>
    <dgm:cxn modelId="{72321748-D9D8-4298-9A72-E5A25EEC2D5A}" type="presOf" srcId="{B50EBFDA-C0D6-4642-899E-0A9716853478}" destId="{B3BFE3BC-F793-42C4-8783-B58C0A174DDC}" srcOrd="0" destOrd="0" presId="urn:microsoft.com/office/officeart/2005/8/layout/vList2"/>
    <dgm:cxn modelId="{A71C6F98-8B70-4C82-BCBF-875564AD409E}" type="presOf" srcId="{F6DBF8D1-C066-4EB9-B20B-B039F0D49AC6}" destId="{C24B8681-65E9-40F8-A727-011FE86C3407}" srcOrd="0" destOrd="0" presId="urn:microsoft.com/office/officeart/2005/8/layout/vList2"/>
    <dgm:cxn modelId="{976475AC-160B-40E0-B45F-F12089ED8E9C}" type="presOf" srcId="{9536AE58-889A-4664-9482-EDA23A20DF0B}" destId="{0B860BCC-32BC-48DF-B6C6-B1927AC63D9F}" srcOrd="0" destOrd="0" presId="urn:microsoft.com/office/officeart/2005/8/layout/vList2"/>
    <dgm:cxn modelId="{4130D8F4-8480-4D47-8AB3-FC82C63746AF}" srcId="{231882B2-DF5D-4ED7-8CBE-0F78B887EB3D}" destId="{B50EBFDA-C0D6-4642-899E-0A9716853478}" srcOrd="3" destOrd="0" parTransId="{7066383C-5519-4E44-AD64-ABA2BC3DB47B}" sibTransId="{A104AB14-A3C6-4BCA-914D-52BF569BE0C4}"/>
    <dgm:cxn modelId="{0AF1BDF7-0A2F-45BB-9787-FFB6DA519830}" srcId="{231882B2-DF5D-4ED7-8CBE-0F78B887EB3D}" destId="{9CCD3BDE-F870-4E8B-A004-376559A47492}" srcOrd="1" destOrd="0" parTransId="{F8EC27E1-0B97-44AB-BE59-CD4C4319D96B}" sibTransId="{C19CAB10-EA69-4973-AE8B-D8BA4B5EE486}"/>
    <dgm:cxn modelId="{8226407D-8FF6-4472-A33E-2852BD052225}" type="presParOf" srcId="{2506C4C7-CC7B-41AD-8790-5E28A5A6E016}" destId="{0B860BCC-32BC-48DF-B6C6-B1927AC63D9F}" srcOrd="0" destOrd="0" presId="urn:microsoft.com/office/officeart/2005/8/layout/vList2"/>
    <dgm:cxn modelId="{A267D72D-4190-4EB5-A6C1-0E5910E4289B}" type="presParOf" srcId="{2506C4C7-CC7B-41AD-8790-5E28A5A6E016}" destId="{1F23B258-3B05-4CBC-AA3D-8304D2A1FE57}" srcOrd="1" destOrd="0" presId="urn:microsoft.com/office/officeart/2005/8/layout/vList2"/>
    <dgm:cxn modelId="{432A2ECD-51AF-4587-A0B3-2165A12979C8}" type="presParOf" srcId="{2506C4C7-CC7B-41AD-8790-5E28A5A6E016}" destId="{F1D71304-1D1C-4C31-AC87-4606A4977E75}" srcOrd="2" destOrd="0" presId="urn:microsoft.com/office/officeart/2005/8/layout/vList2"/>
    <dgm:cxn modelId="{67C235A8-498C-4BB3-B2E8-F882989960FB}" type="presParOf" srcId="{2506C4C7-CC7B-41AD-8790-5E28A5A6E016}" destId="{5995BCE0-B759-4248-8A27-2C452B62C670}" srcOrd="3" destOrd="0" presId="urn:microsoft.com/office/officeart/2005/8/layout/vList2"/>
    <dgm:cxn modelId="{55AB0663-3F45-4558-AB4E-78C66CC932B4}" type="presParOf" srcId="{2506C4C7-CC7B-41AD-8790-5E28A5A6E016}" destId="{C24B8681-65E9-40F8-A727-011FE86C3407}" srcOrd="4" destOrd="0" presId="urn:microsoft.com/office/officeart/2005/8/layout/vList2"/>
    <dgm:cxn modelId="{29E79372-CC26-44E8-BCF1-8D09D8691322}" type="presParOf" srcId="{2506C4C7-CC7B-41AD-8790-5E28A5A6E016}" destId="{8649C3B9-443E-4E0B-8AEC-924006113A24}" srcOrd="5" destOrd="0" presId="urn:microsoft.com/office/officeart/2005/8/layout/vList2"/>
    <dgm:cxn modelId="{572D0779-CC8B-435D-8A31-8C679AA8390B}" type="presParOf" srcId="{2506C4C7-CC7B-41AD-8790-5E28A5A6E016}" destId="{B3BFE3BC-F793-42C4-8783-B58C0A174DD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FF2E4-FC35-4C38-A9AB-E0F64DEE7BFA}">
      <dsp:nvSpPr>
        <dsp:cNvPr id="0" name=""/>
        <dsp:cNvSpPr/>
      </dsp:nvSpPr>
      <dsp:spPr>
        <a:xfrm>
          <a:off x="0" y="733391"/>
          <a:ext cx="6449246" cy="953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Diversity &amp; Inclusion – Policies, Violations</a:t>
          </a:r>
        </a:p>
      </dsp:txBody>
      <dsp:txXfrm>
        <a:off x="46541" y="779932"/>
        <a:ext cx="6356164" cy="860321"/>
      </dsp:txXfrm>
    </dsp:sp>
    <dsp:sp modelId="{2E4BC9BD-AD04-4524-A560-BE7E48FB235E}">
      <dsp:nvSpPr>
        <dsp:cNvPr id="0" name=""/>
        <dsp:cNvSpPr/>
      </dsp:nvSpPr>
      <dsp:spPr>
        <a:xfrm>
          <a:off x="0" y="1755915"/>
          <a:ext cx="6449246" cy="9534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Privacy of Health Information – Regulations, Policies, potential violations</a:t>
          </a:r>
        </a:p>
      </dsp:txBody>
      <dsp:txXfrm>
        <a:off x="46541" y="1802456"/>
        <a:ext cx="6356164" cy="860321"/>
      </dsp:txXfrm>
    </dsp:sp>
    <dsp:sp modelId="{BE484E1B-6FD5-4769-867D-4FFB7DAA207A}">
      <dsp:nvSpPr>
        <dsp:cNvPr id="0" name=""/>
        <dsp:cNvSpPr/>
      </dsp:nvSpPr>
      <dsp:spPr>
        <a:xfrm>
          <a:off x="0" y="2778438"/>
          <a:ext cx="6449246" cy="9534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Informed Consent</a:t>
          </a:r>
        </a:p>
      </dsp:txBody>
      <dsp:txXfrm>
        <a:off x="46541" y="2824979"/>
        <a:ext cx="6356164" cy="860321"/>
      </dsp:txXfrm>
    </dsp:sp>
    <dsp:sp modelId="{7DEE8990-7042-4CB4-AEA1-850DB161524C}">
      <dsp:nvSpPr>
        <dsp:cNvPr id="0" name=""/>
        <dsp:cNvSpPr/>
      </dsp:nvSpPr>
      <dsp:spPr>
        <a:xfrm>
          <a:off x="0" y="3800962"/>
          <a:ext cx="6449246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Risk &amp; Liability</a:t>
          </a:r>
        </a:p>
      </dsp:txBody>
      <dsp:txXfrm>
        <a:off x="46541" y="3847503"/>
        <a:ext cx="6356164" cy="860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60BCC-32BC-48DF-B6C6-B1927AC63D9F}">
      <dsp:nvSpPr>
        <dsp:cNvPr id="0" name=""/>
        <dsp:cNvSpPr/>
      </dsp:nvSpPr>
      <dsp:spPr>
        <a:xfrm>
          <a:off x="0" y="717300"/>
          <a:ext cx="6496050" cy="7195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Mandatory vaccinate anyone? </a:t>
          </a:r>
        </a:p>
      </dsp:txBody>
      <dsp:txXfrm>
        <a:off x="35125" y="752425"/>
        <a:ext cx="6425800" cy="649299"/>
      </dsp:txXfrm>
    </dsp:sp>
    <dsp:sp modelId="{F1D71304-1D1C-4C31-AC87-4606A4977E75}">
      <dsp:nvSpPr>
        <dsp:cNvPr id="0" name=""/>
        <dsp:cNvSpPr/>
      </dsp:nvSpPr>
      <dsp:spPr>
        <a:xfrm>
          <a:off x="0" y="1523250"/>
          <a:ext cx="6496050" cy="719549"/>
        </a:xfrm>
        <a:prstGeom prst="roundRect">
          <a:avLst/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Collect vaccination information?</a:t>
          </a:r>
        </a:p>
      </dsp:txBody>
      <dsp:txXfrm>
        <a:off x="35125" y="1558375"/>
        <a:ext cx="6425800" cy="649299"/>
      </dsp:txXfrm>
    </dsp:sp>
    <dsp:sp modelId="{C24B8681-65E9-40F8-A727-011FE86C3407}">
      <dsp:nvSpPr>
        <dsp:cNvPr id="0" name=""/>
        <dsp:cNvSpPr/>
      </dsp:nvSpPr>
      <dsp:spPr>
        <a:xfrm>
          <a:off x="0" y="2329199"/>
          <a:ext cx="6496050" cy="719549"/>
        </a:xfrm>
        <a:prstGeom prst="roundRect">
          <a:avLst/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Undergo rapid testing?</a:t>
          </a:r>
        </a:p>
      </dsp:txBody>
      <dsp:txXfrm>
        <a:off x="35125" y="2364324"/>
        <a:ext cx="6425800" cy="649299"/>
      </dsp:txXfrm>
    </dsp:sp>
    <dsp:sp modelId="{B3BFE3BC-F793-42C4-8783-B58C0A174DDC}">
      <dsp:nvSpPr>
        <dsp:cNvPr id="0" name=""/>
        <dsp:cNvSpPr/>
      </dsp:nvSpPr>
      <dsp:spPr>
        <a:xfrm>
          <a:off x="0" y="3135150"/>
          <a:ext cx="6496050" cy="719549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Wear masks? </a:t>
          </a:r>
        </a:p>
      </dsp:txBody>
      <dsp:txXfrm>
        <a:off x="35125" y="3170275"/>
        <a:ext cx="6425800" cy="64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6359-9BB8-4148-8114-537E698DA205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9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43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4624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12947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21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92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066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44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9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191F-481E-48E9-BB9A-369A67A7362D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2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2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41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0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5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4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6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99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2.gov.mb.ca/laws/statutes/ccsm/p033-5e.php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iancovidcarealliance.org/wp-content/uploads/2021/06/2021-06-15-Children-and-COVID-19-Vaccines-full-guide_-FINAL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mb.ca/health/publichealth/cdc/protocol/consentguidelines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pa-acpm.ca/en/advice-publications/handbooks/consent-a-guide-for-canadian-physicians" TargetMode="External"/><Relationship Id="rId2" Type="http://schemas.openxmlformats.org/officeDocument/2006/relationships/hyperlink" Target="https://legal-dictionary.thefreedictionary.com/Informed+Consen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doctorsalliance.com/blog/innova-medical-group-recalls-unauthorized-sars-cov-2-antigen-rapid-qualitative-test-risk-false-test/" TargetMode="External"/><Relationship Id="rId2" Type="http://schemas.openxmlformats.org/officeDocument/2006/relationships/hyperlink" Target="https://www.jccf.ca/manitoba-chief-microbiologist-and-laboratory-specialist-56-of-positive-cases-are-not-infectious/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ors4covidethics.org/about/" TargetMode="External"/><Relationship Id="rId7" Type="http://schemas.openxmlformats.org/officeDocument/2006/relationships/hyperlink" Target="https://vaccinechoicecanada.com/" TargetMode="External"/><Relationship Id="rId2" Type="http://schemas.openxmlformats.org/officeDocument/2006/relationships/hyperlink" Target="https://canadahealthalliance.org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gbdeclaration.org/" TargetMode="External"/><Relationship Id="rId5" Type="http://schemas.openxmlformats.org/officeDocument/2006/relationships/hyperlink" Target="https://www.canadiancovidcarealliance.org/wp-content/uploads/2021/06/2021-06-15-Children-and-COVID-19-Vaccines-full-guide_-FINAL.pdf" TargetMode="External"/><Relationship Id="rId4" Type="http://schemas.openxmlformats.org/officeDocument/2006/relationships/hyperlink" Target="https://doctors4covidethics.org/expert-evidence-regarding-comirnaty-covid-19-mrna-vaccine-for-children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lawdictionary.org/article/what-is-duress/" TargetMode="External"/><Relationship Id="rId2" Type="http://schemas.openxmlformats.org/officeDocument/2006/relationships/hyperlink" Target="https://thelawdictionary.org/coerc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lawdictionary.org/segregation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fif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fif"/><Relationship Id="rId11" Type="http://schemas.openxmlformats.org/officeDocument/2006/relationships/image" Target="../media/image21.jfif"/><Relationship Id="rId5" Type="http://schemas.openxmlformats.org/officeDocument/2006/relationships/image" Target="../media/image15.jfif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f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38DE9-464A-443D-9941-487080076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718" y="4278637"/>
            <a:ext cx="5512288" cy="18974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Parent &amp; Community Voice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3EED8-4D71-48C8-9E0F-09DC56236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040" y="4544915"/>
            <a:ext cx="5198232" cy="16273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LRSD Board Meeting Aug 24, 2021</a:t>
            </a:r>
          </a:p>
          <a:p>
            <a:r>
              <a:rPr lang="en-US" dirty="0"/>
              <a:t>By Joy </a:t>
            </a:r>
            <a:r>
              <a:rPr lang="en-US"/>
              <a:t>Onsychak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72255-172A-4415-A10D-79D5B17C9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6" b="37689"/>
          <a:stretch/>
        </p:blipFill>
        <p:spPr>
          <a:xfrm>
            <a:off x="555170" y="481586"/>
            <a:ext cx="11087101" cy="343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F8A2B-16C4-4072-9D31-8B25D865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Privacy of Health Information</a:t>
            </a:r>
            <a:endParaRPr lang="en-TV" dirty="0">
              <a:solidFill>
                <a:srgbClr val="EBEBE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9AD57-EA2C-46C5-8F0B-2C0AE1E89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 fontScale="92500"/>
          </a:bodyPr>
          <a:lstStyle/>
          <a:p>
            <a:pPr>
              <a:spcAft>
                <a:spcPts val="800"/>
              </a:spcAft>
            </a:pPr>
            <a:r>
              <a:rPr lang="en-TV" u="sng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https://web2.gov.mb.ca/laws/statutes/ccsm/p033-5e.php</a:t>
            </a:r>
            <a:endParaRPr lang="en-TV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3840" marR="7620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(1) </a:t>
            </a:r>
            <a:r>
              <a:rPr lang="en-TV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trustee shall </a:t>
            </a:r>
            <a:r>
              <a:rPr lang="en-TV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 collect personal health information </a:t>
            </a:r>
            <a:r>
              <a:rPr lang="en-TV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an individual unless</a:t>
            </a:r>
            <a:endParaRPr lang="en-TV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0560" marR="76200" indent="-213360">
              <a:spcBef>
                <a:spcPts val="600"/>
              </a:spcBef>
              <a:spcAft>
                <a:spcPts val="600"/>
              </a:spcAft>
            </a:pPr>
            <a:r>
              <a:rPr lang="en-TV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 the information is collected for a </a:t>
            </a:r>
            <a:r>
              <a:rPr lang="en-TV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lawful purpose </a:t>
            </a:r>
            <a:r>
              <a:rPr lang="en-TV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connected with a function or activity of the trustee; and</a:t>
            </a:r>
            <a:endParaRPr lang="en-TV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0560" marR="76200" indent="-213360">
              <a:spcBef>
                <a:spcPts val="600"/>
              </a:spcBef>
              <a:spcAft>
                <a:spcPts val="600"/>
              </a:spcAft>
            </a:pPr>
            <a:r>
              <a:rPr lang="en-TV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 the collection of the information is </a:t>
            </a:r>
            <a:r>
              <a:rPr lang="en-TV" sz="2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necessary for that purpose</a:t>
            </a:r>
            <a:r>
              <a:rPr lang="en-TV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TV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TV" dirty="0">
              <a:solidFill>
                <a:srgbClr val="FFFFFF"/>
              </a:solidFill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ogramming data on computer monitor">
            <a:extLst>
              <a:ext uri="{FF2B5EF4-FFF2-40B4-BE49-F238E27FC236}">
                <a16:creationId xmlns:a16="http://schemas.microsoft.com/office/drawing/2014/main" id="{64EB8EDA-7567-475B-BFA0-053A8A2B8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18" r="20873"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7758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9A3FF-A8AE-4770-BEA4-0D367657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is Herd Immunity &amp; Do we have it? </a:t>
            </a:r>
            <a:endParaRPr lang="en-TV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F50E1-99F4-4E62-9071-CB422B3D3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642" y="2905067"/>
            <a:ext cx="10084641" cy="3484879"/>
          </a:xfrm>
        </p:spPr>
        <p:txBody>
          <a:bodyPr>
            <a:normAutofit/>
          </a:bodyPr>
          <a:lstStyle/>
          <a:p>
            <a:pPr marL="102870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TV" sz="17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Joss Reimer</a:t>
            </a:r>
            <a:r>
              <a:rPr lang="en-US" sz="17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V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..."herd immunity" (a colloquial term used to describe when a </a:t>
            </a:r>
            <a:r>
              <a:rPr lang="en-TV" sz="17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large portion of a community becomes immune </a:t>
            </a:r>
            <a:r>
              <a:rPr lang="en-TV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an infection via </a:t>
            </a:r>
            <a:r>
              <a:rPr lang="en-TV" sz="17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vaccination or previous infection,</a:t>
            </a:r>
            <a:r>
              <a:rPr lang="en-TV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V" sz="17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making person-to-person transmission of disease unlikely</a:t>
            </a:r>
            <a:r>
              <a:rPr lang="en-TV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)’</a:t>
            </a:r>
            <a:endParaRPr lang="en-TV" sz="17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>
              <a:lnSpc>
                <a:spcPct val="90000"/>
              </a:lnSpc>
              <a:spcAft>
                <a:spcPts val="800"/>
              </a:spcAft>
            </a:pPr>
            <a:r>
              <a:rPr lang="en-TV" sz="15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WRHA April 26, 2021 titled ‘COVID-19 Vaccinations are our quickest route back to normal’. </a:t>
            </a:r>
            <a:r>
              <a:rPr lang="en-TV" sz="15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https://wrha.mb.ca/2021/04/26/covid-19-vaccinations-are-our-quickest-route-back-to-normal/</a:t>
            </a:r>
            <a:endParaRPr lang="en-TV" sz="15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sz="17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sz="17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Byram W. Bridle, CND Vaccinologist </a:t>
            </a:r>
          </a:p>
          <a:p>
            <a:pPr lvl="2">
              <a:lnSpc>
                <a:spcPct val="90000"/>
              </a:lnSpc>
            </a:pPr>
            <a:r>
              <a:rPr lang="en-US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TV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concept of ‘herd immunity’ means that a virus </a:t>
            </a:r>
            <a:r>
              <a:rPr lang="en-TV" sz="17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stop spreading among a population once most of the people in that population acquire a protective immune response</a:t>
            </a:r>
            <a:r>
              <a:rPr lang="en-TV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3">
              <a:lnSpc>
                <a:spcPct val="90000"/>
              </a:lnSpc>
            </a:pPr>
            <a:r>
              <a:rPr lang="en-TV" sz="1500" u="sng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https://www.canadiancovidcarealliance.org/wp-content/uploads/2021/06/2021-06-15-Children-and-COVID-19-Vaccines-full-guide_-FINAL.pdf</a:t>
            </a:r>
            <a:r>
              <a:rPr lang="en-TV" sz="15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(page 7&amp;8</a:t>
            </a:r>
            <a:r>
              <a:rPr lang="en-TV" sz="15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TV" sz="15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TV" sz="1700" dirty="0"/>
          </a:p>
        </p:txBody>
      </p:sp>
    </p:spTree>
    <p:extLst>
      <p:ext uri="{BB962C8B-B14F-4D97-AF65-F5344CB8AC3E}">
        <p14:creationId xmlns:p14="http://schemas.microsoft.com/office/powerpoint/2010/main" val="2263293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7AC90-27C3-45DC-AB2D-50097CF5D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2F2F2"/>
                </a:solidFill>
              </a:rPr>
              <a:t>Questions</a:t>
            </a:r>
            <a:br>
              <a:rPr lang="en-US" sz="3200" dirty="0">
                <a:solidFill>
                  <a:srgbClr val="F2F2F2"/>
                </a:solidFill>
              </a:rPr>
            </a:br>
            <a:r>
              <a:rPr lang="en-US" sz="3200" dirty="0">
                <a:solidFill>
                  <a:srgbClr val="F2F2F2"/>
                </a:solidFill>
              </a:rPr>
              <a:t>If we are 80% vaccinated, why do we need to…</a:t>
            </a:r>
            <a:endParaRPr lang="en-TV" sz="3200" dirty="0">
              <a:solidFill>
                <a:srgbClr val="F2F2F2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FCCEA7-C4C0-4886-A02F-1709C037C0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311665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0846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79814-5797-4298-BA20-5A9847BF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Informed Consent</a:t>
            </a:r>
            <a:endParaRPr lang="en-TV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023A-0EC2-4150-8AC1-8D24C7F3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126663" cy="3484879"/>
          </a:xfrm>
        </p:spPr>
        <p:txBody>
          <a:bodyPr>
            <a:normAutofit lnSpcReduction="10000"/>
          </a:bodyPr>
          <a:lstStyle/>
          <a:p>
            <a:pPr marL="228600">
              <a:lnSpc>
                <a:spcPct val="90000"/>
              </a:lnSpc>
              <a:spcAft>
                <a:spcPts val="800"/>
              </a:spcAft>
            </a:pPr>
            <a:r>
              <a:rPr lang="en-TV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Province of Manitoba Public Health Branch, Document titled ‘Informed Consent Guidelines for Immunization’ amended April 2015</a:t>
            </a:r>
            <a:endParaRPr lang="en-T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90000"/>
              </a:lnSpc>
              <a:spcAft>
                <a:spcPts val="800"/>
              </a:spcAft>
            </a:pPr>
            <a:r>
              <a:rPr lang="en-TV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https://www.gov.mb.ca/health/publichealth/cdc/protocol/consentguidelines.pdf</a:t>
            </a:r>
            <a:endParaRPr lang="en-T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90000"/>
              </a:lnSpc>
              <a:spcAft>
                <a:spcPts val="800"/>
              </a:spcAft>
            </a:pPr>
            <a:r>
              <a:rPr lang="en-T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TV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Information, comprehension and willingness to participate (voluntariness) are fundamental elements of the informed consent document</a:t>
            </a:r>
            <a:r>
              <a:rPr lang="en-T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consent should adequately convey all the information needed for the subject to understand the immunization event, in addition to being in a language understandable to the client.’ </a:t>
            </a:r>
            <a:endParaRPr lang="en-T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90000"/>
              </a:lnSpc>
              <a:spcAft>
                <a:spcPts val="800"/>
              </a:spcAft>
            </a:pPr>
            <a:r>
              <a:rPr lang="en-T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‘A client’s </a:t>
            </a:r>
            <a:r>
              <a:rPr lang="en-TV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consent to participate must be free from coercion</a:t>
            </a:r>
            <a:r>
              <a:rPr lang="en-T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.’ </a:t>
            </a:r>
            <a:endParaRPr lang="en-T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90000"/>
              </a:lnSpc>
              <a:spcAft>
                <a:spcPts val="2000"/>
              </a:spcAft>
            </a:pPr>
            <a:r>
              <a:rPr lang="en-T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‘Above all, the client should be able to </a:t>
            </a:r>
            <a:r>
              <a:rPr lang="en-TV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 the information presented in order to make an informed decision.’</a:t>
            </a:r>
            <a:endParaRPr lang="en-T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TV" sz="1600" dirty="0"/>
          </a:p>
        </p:txBody>
      </p:sp>
    </p:spTree>
    <p:extLst>
      <p:ext uri="{BB962C8B-B14F-4D97-AF65-F5344CB8AC3E}">
        <p14:creationId xmlns:p14="http://schemas.microsoft.com/office/powerpoint/2010/main" val="1531505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4C080-5394-4E86-AFB1-BA1D8EC3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933408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Did you give Informed Consent?</a:t>
            </a:r>
            <a:endParaRPr lang="en-TV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F299D-CD9C-4377-83A8-8AF989036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588000"/>
            <a:ext cx="10020300" cy="3817282"/>
          </a:xfrm>
        </p:spPr>
        <p:txBody>
          <a:bodyPr>
            <a:normAutofit fontScale="92500" lnSpcReduction="20000"/>
          </a:bodyPr>
          <a:lstStyle/>
          <a:p>
            <a:pPr marL="914400">
              <a:lnSpc>
                <a:spcPct val="90000"/>
              </a:lnSpc>
              <a:spcAft>
                <a:spcPts val="800"/>
              </a:spcAft>
            </a:pPr>
            <a:r>
              <a:rPr lang="en-TV" sz="21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 Definition of  Informed Consent</a:t>
            </a:r>
            <a:br>
              <a:rPr lang="en-TV" sz="16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TV" sz="1600" u="sng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https://legal-dictionary.thefreedictionary.com/Informed+Consent</a:t>
            </a:r>
            <a:br>
              <a:rPr lang="en-TV" sz="1600" b="1" u="none" strike="noStrike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en-TV" sz="19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‘Assent to permit an occurrence, such as surgery, that is based on a </a:t>
            </a:r>
            <a:r>
              <a:rPr lang="en-TV" sz="19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 disclosure of facts </a:t>
            </a:r>
            <a:r>
              <a:rPr lang="en-TV" sz="19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needed to make the decision intelligently, such as </a:t>
            </a:r>
            <a:r>
              <a:rPr lang="en-TV" sz="19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knowledge of the risks entailed or alternatives.’</a:t>
            </a:r>
            <a:endParaRPr lang="en-TV" sz="1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90000"/>
              </a:lnSpc>
              <a:spcAft>
                <a:spcPts val="800"/>
              </a:spcAft>
            </a:pPr>
            <a:r>
              <a:rPr lang="en-TV" sz="21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consent form itself is not consent</a:t>
            </a:r>
            <a:endParaRPr lang="en-TV" sz="2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90000"/>
              </a:lnSpc>
              <a:spcAft>
                <a:spcPts val="800"/>
              </a:spcAft>
            </a:pPr>
            <a:r>
              <a:rPr lang="en-TV" sz="1600" i="1" u="sng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https://www.cmpa-acpm.ca/en/advice-</a:t>
            </a:r>
            <a:r>
              <a:rPr lang="en-TV" sz="1600" u="sng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publications/handbooks/consent-a-guide-for-canadian-physicians</a:t>
            </a:r>
            <a:endParaRPr lang="en-TV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90000"/>
              </a:lnSpc>
              <a:spcAft>
                <a:spcPts val="800"/>
              </a:spcAft>
            </a:pPr>
            <a:r>
              <a:rPr lang="en-TV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‘Consideration of a consent form to be signed by the patient should not obscure the important fact that </a:t>
            </a:r>
            <a:r>
              <a:rPr lang="en-TV" sz="16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form itself is not the "consent." </a:t>
            </a:r>
            <a:r>
              <a:rPr lang="en-TV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explanation given by the physician, the dialogue between physician and patient about the proposed treatment, is the all important element of the consent process. The </a:t>
            </a:r>
            <a:r>
              <a:rPr lang="en-TV" sz="16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 is simply evidentiary</a:t>
            </a:r>
            <a:r>
              <a:rPr lang="en-TV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written confirmation that explanations were given and the patient agreed to what was proposed. A signed consent form will be of </a:t>
            </a:r>
            <a:r>
              <a:rPr lang="en-TV" sz="16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relatively little value later if the patient can convince a court the explanations were inadequate or, worse, were not given at all.’</a:t>
            </a:r>
            <a:endParaRPr lang="en-TV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TV" sz="1100" dirty="0"/>
          </a:p>
        </p:txBody>
      </p:sp>
    </p:spTree>
    <p:extLst>
      <p:ext uri="{BB962C8B-B14F-4D97-AF65-F5344CB8AC3E}">
        <p14:creationId xmlns:p14="http://schemas.microsoft.com/office/powerpoint/2010/main" val="158230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C10B99-9EF4-4D7F-8F2A-FF90F4DDA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ild writing with a pencil">
            <a:extLst>
              <a:ext uri="{FF2B5EF4-FFF2-40B4-BE49-F238E27FC236}">
                <a16:creationId xmlns:a16="http://schemas.microsoft.com/office/drawing/2014/main" id="{6CF37A09-5513-4681-9465-2F2F6F857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4" r="2422" b="-2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5" name="Picture 4" descr="Photo of school study group enjoying learning">
            <a:extLst>
              <a:ext uri="{FF2B5EF4-FFF2-40B4-BE49-F238E27FC236}">
                <a16:creationId xmlns:a16="http://schemas.microsoft.com/office/drawing/2014/main" id="{0B643D12-EFC9-49A9-9D17-F4B01E4B6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r="1985" b="-2"/>
          <a:stretch/>
        </p:blipFill>
        <p:spPr>
          <a:xfrm>
            <a:off x="6256867" y="643467"/>
            <a:ext cx="5291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3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AB6D-511D-460F-B2B0-17B923B3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Testing, Cases, False Sense of Security/Fear &amp; Consequences</a:t>
            </a:r>
            <a:endParaRPr lang="en-T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FB457-F3C4-4C90-8A7F-E232E421A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PCR Tests</a:t>
            </a:r>
            <a:endParaRPr lang="en-T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98993-8F5E-4FB0-872D-352EAA6AB97F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 </a:t>
            </a:r>
          </a:p>
          <a:p>
            <a:r>
              <a:rPr lang="en-US" sz="2800" dirty="0"/>
              <a:t>56% False Positive</a:t>
            </a:r>
          </a:p>
          <a:p>
            <a:r>
              <a:rPr lang="en-US" sz="2800" dirty="0"/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https://www.jccf.ca/manitoba-chief-microbiologist-and-laboratory-specialist-56-of-positive-cases-are-not-infectious/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TV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TV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E3B0C7-0033-4FFD-88F5-F4CD33CA9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83659" y="2269331"/>
            <a:ext cx="2936241" cy="576262"/>
          </a:xfrm>
        </p:spPr>
        <p:txBody>
          <a:bodyPr/>
          <a:lstStyle/>
          <a:p>
            <a:r>
              <a:rPr lang="en-US" dirty="0"/>
              <a:t>Rapid Antigen Testing</a:t>
            </a:r>
            <a:endParaRPr lang="en-TV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4B6F33-5E27-4245-A2D0-412EFAC4271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873106" y="3034553"/>
            <a:ext cx="2946794" cy="3589338"/>
          </a:xfrm>
        </p:spPr>
        <p:txBody>
          <a:bodyPr>
            <a:normAutofit/>
          </a:bodyPr>
          <a:lstStyle/>
          <a:p>
            <a:r>
              <a:rPr lang="en-US" sz="2800" dirty="0"/>
              <a:t>Recently recalled</a:t>
            </a:r>
          </a:p>
          <a:p>
            <a:endParaRPr lang="en-US" sz="2800" dirty="0"/>
          </a:p>
          <a:p>
            <a:r>
              <a:rPr lang="en-US" sz="1800" b="1" u="sng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https://worlddoctorsalliance.com/blog/innova-medical-group-recalls-unauthorized-sars-cov-2-antigen-rapid-qualitative-test-risk-false-test/</a:t>
            </a:r>
            <a:endParaRPr lang="en-TV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7B5231-CC7E-4915-AEA5-2BBFA73BC5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Questions;</a:t>
            </a:r>
            <a:endParaRPr lang="en-T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00265E-E412-4D0F-BD3A-CB812AABDBE6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1800" dirty="0"/>
              <a:t>-Are the tests reliable? </a:t>
            </a:r>
          </a:p>
          <a:p>
            <a:r>
              <a:rPr lang="en-US" sz="1800" dirty="0"/>
              <a:t>-How is information collected, stored, shared? </a:t>
            </a:r>
          </a:p>
          <a:p>
            <a:r>
              <a:rPr lang="en-US" sz="1800" dirty="0"/>
              <a:t>-False sense of security? </a:t>
            </a:r>
          </a:p>
          <a:p>
            <a:r>
              <a:rPr lang="en-US" sz="1800" dirty="0"/>
              <a:t>False sense of fear? </a:t>
            </a:r>
          </a:p>
          <a:p>
            <a:r>
              <a:rPr lang="en-US" sz="1800" dirty="0"/>
              <a:t>-What are the consequences? </a:t>
            </a:r>
          </a:p>
          <a:p>
            <a:r>
              <a:rPr lang="en-US" sz="1800" dirty="0"/>
              <a:t>(Missed School, Isolation, Quarantine, Segregation, mental health decline)</a:t>
            </a:r>
          </a:p>
        </p:txBody>
      </p:sp>
    </p:spTree>
    <p:extLst>
      <p:ext uri="{BB962C8B-B14F-4D97-AF65-F5344CB8AC3E}">
        <p14:creationId xmlns:p14="http://schemas.microsoft.com/office/powerpoint/2010/main" val="2566006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585BA-84AC-4353-97A4-6DE5A082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 by Doctors, Scientists &amp; Advocacy Groups</a:t>
            </a:r>
            <a:endParaRPr lang="en-T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3F892-FB24-49CC-8C9B-125EE828C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Physicians</a:t>
            </a:r>
            <a:endParaRPr lang="en-TV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614F7-B3B1-47D8-A04F-9E23C2A43D2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31694" y="2667000"/>
            <a:ext cx="3248119" cy="4092388"/>
          </a:xfrm>
        </p:spPr>
        <p:txBody>
          <a:bodyPr>
            <a:normAutofit/>
          </a:bodyPr>
          <a:lstStyle/>
          <a:p>
            <a:r>
              <a:rPr lang="en-TV" sz="1800" u="sng" dirty="0">
                <a:solidFill>
                  <a:srgbClr val="1155C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https://canadahealthalliance.org/</a:t>
            </a:r>
            <a:r>
              <a:rPr lang="en-TV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endParaRPr lang="en-US" sz="1800" dirty="0">
              <a:solidFill>
                <a:srgbClr val="00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T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TV" sz="1800" u="sng" dirty="0">
                <a:solidFill>
                  <a:srgbClr val="1155C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https://doctors4covidethics.org/</a:t>
            </a:r>
            <a:endParaRPr lang="en-US" sz="1800" u="sng" dirty="0">
              <a:solidFill>
                <a:srgbClr val="1155CC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T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TV" sz="1800" u="sng" dirty="0">
                <a:solidFill>
                  <a:srgbClr val="1155C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https://doctors4covidethics.org/expert-evidence-regarding-comirnaty-covid-19-mrna-vaccine-for-children/</a:t>
            </a:r>
            <a:r>
              <a:rPr lang="en-TV" sz="1800" dirty="0">
                <a:solidFill>
                  <a:srgbClr val="4A4A4A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T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TV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40872-27E7-421C-8E26-5B5AF062C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46994" y="2090738"/>
            <a:ext cx="2936241" cy="5762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Scientists</a:t>
            </a:r>
            <a:endParaRPr lang="en-TV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B0BDEA-97D7-4FF8-927E-49D42AAB193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TV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Covid-19 Vaccines &amp; Children – A parents Guide  </a:t>
            </a:r>
            <a:endParaRPr lang="en-US" sz="1600" dirty="0"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TV" u="sng" dirty="0">
                <a:solidFill>
                  <a:srgbClr val="1155C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https://www.canadiancovidcarealliance.org/wp-content/uploads/2021/06/2021-06-15-Children-and-COVID-19-Vaccines-full-guide_-FINAL.pdf</a:t>
            </a:r>
            <a:endParaRPr lang="en-US" u="sng" dirty="0">
              <a:solidFill>
                <a:srgbClr val="1155CC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u="sng" dirty="0">
              <a:solidFill>
                <a:srgbClr val="1155CC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Great Barrington Declaration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https://gbdeclaration.org/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TV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TV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800D4D-7603-4CC5-B0E5-53531A8C0C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6700" y="2090738"/>
            <a:ext cx="2932113" cy="5762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Parent Groups</a:t>
            </a:r>
            <a:endParaRPr lang="en-TV" dirty="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15B113-2765-4246-B38C-D9BC8CCAAF9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245288" y="2667000"/>
            <a:ext cx="2932113" cy="3589338"/>
          </a:xfrm>
        </p:spPr>
        <p:txBody>
          <a:bodyPr/>
          <a:lstStyle/>
          <a:p>
            <a:endParaRPr lang="en-US" dirty="0">
              <a:hlinkClick r:id="rId7"/>
            </a:endParaRPr>
          </a:p>
          <a:p>
            <a:r>
              <a:rPr lang="en-US" dirty="0">
                <a:hlinkClick r:id="rId7"/>
              </a:rPr>
              <a:t>https://vaccinechoicecanada.com/</a:t>
            </a:r>
            <a:endParaRPr lang="en-US" dirty="0"/>
          </a:p>
          <a:p>
            <a:endParaRPr lang="en-US" dirty="0"/>
          </a:p>
          <a:p>
            <a:endParaRPr lang="en-TV" dirty="0"/>
          </a:p>
        </p:txBody>
      </p:sp>
    </p:spTree>
    <p:extLst>
      <p:ext uri="{BB962C8B-B14F-4D97-AF65-F5344CB8AC3E}">
        <p14:creationId xmlns:p14="http://schemas.microsoft.com/office/powerpoint/2010/main" val="1086911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77EBC-7289-458D-AA44-00957008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&amp; Liabilities</a:t>
            </a:r>
            <a:endParaRPr lang="en-T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67EB1-87DE-48C2-82BE-BC98B23FD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V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EE9C8-6177-4D8C-B6CC-216388F352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Risks to young people !See Dr Bridle’s information and others!</a:t>
            </a:r>
            <a:endParaRPr lang="en-TV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Harms caused by prolonged mask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Serious v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accine injury (short and long term) &amp; Death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? Unknown long-term effects (sterility)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Loss of privacy of health info </a:t>
            </a:r>
            <a:endParaRPr lang="en-TV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egregation, isolation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Liability Costs $$$$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n-T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TV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86A362-9532-4CDA-9D04-C9951CB3A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TV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B85E8-567C-45DB-88EC-9D4DE032CB4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Increase in case #s </a:t>
            </a:r>
          </a:p>
          <a:p>
            <a:endParaRPr lang="en-US" dirty="0"/>
          </a:p>
          <a:p>
            <a:r>
              <a:rPr lang="en-US" dirty="0"/>
              <a:t>Extremely high rate of recovery in children</a:t>
            </a:r>
          </a:p>
          <a:p>
            <a:endParaRPr lang="en-US" dirty="0"/>
          </a:p>
          <a:p>
            <a:endParaRPr lang="en-TV" dirty="0"/>
          </a:p>
        </p:txBody>
      </p:sp>
    </p:spTree>
    <p:extLst>
      <p:ext uri="{BB962C8B-B14F-4D97-AF65-F5344CB8AC3E}">
        <p14:creationId xmlns:p14="http://schemas.microsoft.com/office/powerpoint/2010/main" val="3569177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9860A-45E7-4893-A025-1BD5DC9B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</a:t>
            </a:r>
            <a:r>
              <a:rPr lang="en-US" sz="4200" dirty="0">
                <a:solidFill>
                  <a:srgbClr val="FFFFFF"/>
                </a:solidFill>
              </a:rPr>
              <a:t>Require </a:t>
            </a:r>
            <a:r>
              <a:rPr lang="en-US" sz="4200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Alternatives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08954-17F7-4B1D-8096-DFD59BD58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3312" y="2669686"/>
            <a:ext cx="9659938" cy="357871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400" dirty="0">
                <a:effectLst/>
              </a:rPr>
              <a:t> </a:t>
            </a:r>
          </a:p>
          <a:p>
            <a:pPr marL="342900" lvl="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sz="1400" b="1" dirty="0">
                <a:effectLst/>
              </a:rPr>
              <a:t>Stay home when ill </a:t>
            </a:r>
            <a:r>
              <a:rPr lang="en-US" sz="1400" dirty="0">
                <a:effectLst/>
              </a:rPr>
              <a:t>– do your own contact tracing for flu symptoms</a:t>
            </a:r>
            <a:r>
              <a:rPr lang="en-US" sz="1400" dirty="0"/>
              <a:t>. </a:t>
            </a:r>
            <a:endParaRPr lang="en-US" sz="1400" dirty="0">
              <a:effectLst/>
            </a:endParaRPr>
          </a:p>
          <a:p>
            <a:pPr marL="34290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sz="1400" b="1" dirty="0"/>
              <a:t>Promote Health  </a:t>
            </a:r>
            <a:r>
              <a:rPr lang="en-US" sz="1400" dirty="0"/>
              <a:t>(Vit D, C, sunlight, exercise, nutrition, sleep, gut health, social and family connection – the majority of which is free or very low cost) </a:t>
            </a:r>
          </a:p>
          <a:p>
            <a:pPr marL="342900" lvl="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sz="1400" b="1" dirty="0"/>
              <a:t>Stop</a:t>
            </a:r>
            <a:r>
              <a:rPr lang="en-US" sz="1400" b="1" dirty="0">
                <a:effectLst/>
              </a:rPr>
              <a:t> mandatory, useless &amp; harmful masking of healthy, children</a:t>
            </a:r>
            <a:r>
              <a:rPr lang="en-US" sz="1400" dirty="0">
                <a:effectLst/>
              </a:rPr>
              <a:t>, particularly elementary kids. </a:t>
            </a:r>
          </a:p>
          <a:p>
            <a:pPr marL="342900" lvl="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sz="1400" b="1" dirty="0">
                <a:effectLst/>
              </a:rPr>
              <a:t>Stop coercion, and contribution to collective trauma by giving staff and families choice. </a:t>
            </a:r>
          </a:p>
          <a:p>
            <a:pPr marL="342900" lvl="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sz="1400" b="1" dirty="0"/>
              <a:t>Protect Personal Health Information &amp; Human Rights of staff and students.</a:t>
            </a:r>
            <a:endParaRPr lang="en-US" sz="1400" b="1" dirty="0">
              <a:effectLst/>
            </a:endParaRPr>
          </a:p>
          <a:p>
            <a:pPr marL="34290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sz="1400" b="1" dirty="0"/>
              <a:t>Focused protection Strategies </a:t>
            </a:r>
            <a:r>
              <a:rPr lang="en-US" sz="1400" dirty="0"/>
              <a:t>(</a:t>
            </a:r>
            <a:r>
              <a:rPr lang="en-US" sz="1400" dirty="0">
                <a:effectLst/>
              </a:rPr>
              <a:t>Great Barrington Declaration) </a:t>
            </a:r>
          </a:p>
          <a:p>
            <a:pPr marL="342900" indent="-342900">
              <a:lnSpc>
                <a:spcPct val="90000"/>
              </a:lnSpc>
              <a:buFont typeface="Wingdings 3" charset="2"/>
              <a:buChar char=""/>
            </a:pPr>
            <a:r>
              <a:rPr lang="en-US" sz="1400" b="1" dirty="0">
                <a:effectLst/>
              </a:rPr>
              <a:t>Halt Rollout of Vaccine Clinics in schools </a:t>
            </a:r>
            <a:r>
              <a:rPr lang="en-US" sz="1400" dirty="0">
                <a:effectLst/>
              </a:rPr>
              <a:t>– unti</a:t>
            </a:r>
            <a:r>
              <a:rPr lang="en-US" sz="1400" dirty="0"/>
              <a:t>l the province changes the consent process to include parents. </a:t>
            </a:r>
            <a:endParaRPr lang="en-US" sz="1400" dirty="0">
              <a:effectLst/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3877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BAF9-2921-4AE1-813F-DFC4C058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29" y="1528527"/>
            <a:ext cx="4421731" cy="4542073"/>
          </a:xfrm>
        </p:spPr>
        <p:txBody>
          <a:bodyPr anchor="t">
            <a:normAutofit/>
          </a:bodyPr>
          <a:lstStyle/>
          <a:p>
            <a:r>
              <a:rPr lang="en-US" dirty="0"/>
              <a:t>For consideration</a:t>
            </a:r>
            <a:endParaRPr lang="en-TV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699C53-4B62-47DA-B9C7-40B6261373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6412441"/>
              </p:ext>
            </p:extLst>
          </p:nvPr>
        </p:nvGraphicFramePr>
        <p:xfrm>
          <a:off x="5068561" y="582842"/>
          <a:ext cx="6449246" cy="548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9251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679E5-4AE6-49C1-9BF9-C3A188CEB11D}"/>
              </a:ext>
            </a:extLst>
          </p:cNvPr>
          <p:cNvSpPr txBox="1"/>
          <p:nvPr/>
        </p:nvSpPr>
        <p:spPr>
          <a:xfrm>
            <a:off x="648930" y="2438400"/>
            <a:ext cx="6188189" cy="205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Summary &amp; Thank You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sz="3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Corrections/More info/Contact;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joy@joysomatics.ca</a:t>
            </a:r>
          </a:p>
        </p:txBody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3F81A-D748-4CB6-811E-089976FF2A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5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566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4A14-0E29-4D42-9516-1E0C1F8E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/ About Me/ My bias</a:t>
            </a:r>
            <a:endParaRPr lang="en-TV" dirty="0"/>
          </a:p>
        </p:txBody>
      </p:sp>
      <p:pic>
        <p:nvPicPr>
          <p:cNvPr id="5" name="Content Placeholder 4" descr="Dog with graduation cap">
            <a:extLst>
              <a:ext uri="{FF2B5EF4-FFF2-40B4-BE49-F238E27FC236}">
                <a16:creationId xmlns:a16="http://schemas.microsoft.com/office/drawing/2014/main" id="{82D914B5-8E17-46DE-9E9F-65938FA43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07" y="2052638"/>
            <a:ext cx="4195762" cy="4195762"/>
          </a:xfrm>
        </p:spPr>
      </p:pic>
    </p:spTree>
    <p:extLst>
      <p:ext uri="{BB962C8B-B14F-4D97-AF65-F5344CB8AC3E}">
        <p14:creationId xmlns:p14="http://schemas.microsoft.com/office/powerpoint/2010/main" val="3316758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94655-4C8D-4424-AD6A-9AB2794D5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461" y="1559859"/>
            <a:ext cx="3449821" cy="45361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>
                <a:solidFill>
                  <a:srgbClr val="EBEBEB"/>
                </a:solidFill>
              </a:rPr>
            </a:br>
            <a:br>
              <a:rPr lang="en-US" sz="4800" dirty="0">
                <a:solidFill>
                  <a:srgbClr val="EBEBEB"/>
                </a:solidFill>
              </a:rPr>
            </a:br>
            <a:r>
              <a:rPr lang="en-US" sz="4800" dirty="0">
                <a:solidFill>
                  <a:srgbClr val="EBEBEB"/>
                </a:solidFill>
              </a:rPr>
              <a:t>Trauma</a:t>
            </a:r>
            <a:br>
              <a:rPr lang="en-US" sz="4800" dirty="0">
                <a:solidFill>
                  <a:srgbClr val="EBEBEB"/>
                </a:solidFill>
              </a:rPr>
            </a:br>
            <a:br>
              <a:rPr lang="en-US" sz="4800" dirty="0">
                <a:solidFill>
                  <a:srgbClr val="EBEBEB"/>
                </a:solidFill>
              </a:rPr>
            </a:br>
            <a:r>
              <a:rPr lang="en-US" sz="4000" dirty="0">
                <a:solidFill>
                  <a:srgbClr val="EBEBEB"/>
                </a:solidFill>
              </a:rPr>
              <a:t>Too much too fast, and for too long.</a:t>
            </a:r>
            <a:br>
              <a:rPr lang="en-US" sz="4000" dirty="0">
                <a:solidFill>
                  <a:srgbClr val="EBEBEB"/>
                </a:solidFill>
              </a:rPr>
            </a:br>
            <a:br>
              <a:rPr lang="en-US" sz="4000" dirty="0">
                <a:solidFill>
                  <a:srgbClr val="EBEBEB"/>
                </a:solidFill>
              </a:rPr>
            </a:br>
            <a:r>
              <a:rPr lang="en-US" sz="4000" dirty="0">
                <a:solidFill>
                  <a:srgbClr val="EBEBEB"/>
                </a:solidFill>
              </a:rPr>
              <a:t>No way out</a:t>
            </a:r>
            <a:br>
              <a:rPr lang="en-US" sz="4000" dirty="0">
                <a:solidFill>
                  <a:srgbClr val="EBEBEB"/>
                </a:solidFill>
              </a:rPr>
            </a:br>
            <a:br>
              <a:rPr lang="en-US" sz="4000" dirty="0">
                <a:solidFill>
                  <a:srgbClr val="EBEBEB"/>
                </a:solidFill>
              </a:rPr>
            </a:br>
            <a:r>
              <a:rPr lang="en-US" sz="4000" dirty="0">
                <a:solidFill>
                  <a:srgbClr val="EBEBEB"/>
                </a:solidFill>
              </a:rPr>
              <a:t>Choices over body taken away 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3FD4C-2A81-487C-B319-58C3A3FD44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0" r="13662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85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73B3-993B-42B7-A9A5-FFDB4938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en-US" sz="3900"/>
              <a:t>Respect for Human Diversity</a:t>
            </a:r>
            <a:endParaRPr lang="en-TV" sz="39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2D654-F27D-46F6-AA4F-E0B166DE8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20" y="452718"/>
            <a:ext cx="4199063" cy="2477448"/>
          </a:xfrm>
          <a:prstGeom prst="rect">
            <a:avLst/>
          </a:prstGeom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0CA087-DF67-42CF-BD5D-CEB2B7E94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MB Human Rights Code</a:t>
            </a:r>
          </a:p>
          <a:p>
            <a:r>
              <a:rPr lang="en-US" b="1" dirty="0"/>
              <a:t>‘Creed’</a:t>
            </a:r>
          </a:p>
          <a:p>
            <a:r>
              <a:rPr lang="en-US" dirty="0"/>
              <a:t>‘To provide safe, caring and </a:t>
            </a:r>
            <a:r>
              <a:rPr lang="en-US" b="1" dirty="0"/>
              <a:t>inclusive</a:t>
            </a:r>
            <a:r>
              <a:rPr lang="en-US" dirty="0"/>
              <a:t> learning environments and workplaces’ </a:t>
            </a:r>
          </a:p>
          <a:p>
            <a:r>
              <a:rPr lang="en-US" b="1" dirty="0"/>
              <a:t>demonstrate respect for human diversity and human rights.</a:t>
            </a:r>
          </a:p>
          <a:p>
            <a:r>
              <a:rPr lang="en-US" b="1" dirty="0"/>
              <a:t>‘Bullying  &amp; Intimidation’</a:t>
            </a:r>
          </a:p>
          <a:p>
            <a:r>
              <a:rPr lang="en-US" b="1" dirty="0"/>
              <a:t>‘Coercion, intimidation, pressure’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2F6A4D-D180-426E-B3F3-4ABD23E1C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76" y="3549081"/>
            <a:ext cx="3227947" cy="2477449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538BF-8698-4F6E-89E0-604B56B7A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3655" y="3855858"/>
            <a:ext cx="2722456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61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A9B4B-C871-4A4C-A45A-97551463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52718"/>
            <a:ext cx="9382125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Add to LRSD policies &amp; procedures</a:t>
            </a:r>
            <a:endParaRPr lang="en-TV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76EF6-D969-402E-BB61-FBF814174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n-US" sz="17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Coersion</a:t>
            </a:r>
            <a:r>
              <a:rPr lang="en-US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(source: </a:t>
            </a:r>
            <a:r>
              <a:rPr lang="en-US" sz="17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Black’s law)</a:t>
            </a:r>
            <a:r>
              <a:rPr lang="en-US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V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Compulsion; force; duress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It may be either </a:t>
            </a:r>
            <a:r>
              <a:rPr lang="en-TV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actual</a:t>
            </a:r>
            <a:r>
              <a:rPr lang="en-US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(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 force</a:t>
            </a:r>
            <a:r>
              <a:rPr lang="en-US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compel</a:t>
            </a:r>
            <a:r>
              <a:rPr lang="en-US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do an act against </a:t>
            </a:r>
            <a:r>
              <a:rPr lang="en-US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will, </a:t>
            </a:r>
            <a:r>
              <a:rPr lang="en-TV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implied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where the </a:t>
            </a:r>
            <a:r>
              <a:rPr lang="en-TV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relation of the parties is such that one is under subjection to the other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is </a:t>
            </a:r>
            <a:r>
              <a:rPr lang="en-TV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thereby constrained to do what </a:t>
            </a:r>
            <a:r>
              <a:rPr lang="en-US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n-TV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free will would refuse.</a:t>
            </a:r>
            <a:endParaRPr lang="en-TV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n-US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Duress </a:t>
            </a:r>
            <a:r>
              <a:rPr lang="en-US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(Source: </a:t>
            </a:r>
            <a:r>
              <a:rPr lang="en-US" sz="1700" u="sng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Black’s law</a:t>
            </a:r>
            <a:r>
              <a:rPr lang="en-US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“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 individual should have the </a:t>
            </a:r>
            <a:r>
              <a:rPr lang="en-TV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autonomy to make decisions for themselves.</a:t>
            </a:r>
            <a:r>
              <a:rPr lang="en-US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someone threatens another person with the intention of getting them to do something they </a:t>
            </a:r>
            <a:r>
              <a:rPr lang="en-TV" sz="17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normally wouldn’t have done</a:t>
            </a:r>
            <a:r>
              <a:rPr lang="en-TV" sz="17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it can possibly be considered “duress.” </a:t>
            </a:r>
            <a:endParaRPr lang="en-US" sz="17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n-US" sz="1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Segregation </a:t>
            </a:r>
            <a:r>
              <a:rPr lang="en-US" sz="1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(Source:</a:t>
            </a:r>
            <a:r>
              <a:rPr lang="en-US" sz="1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Black’s  law</a:t>
            </a:r>
            <a:r>
              <a:rPr lang="en-US" sz="1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“</a:t>
            </a:r>
            <a:r>
              <a:rPr lang="en-US" sz="16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the act of separating such as in races in a school or other public places.” </a:t>
            </a:r>
            <a:endParaRPr lang="en-TV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TV" sz="1700" dirty="0"/>
          </a:p>
        </p:txBody>
      </p:sp>
    </p:spTree>
    <p:extLst>
      <p:ext uri="{BB962C8B-B14F-4D97-AF65-F5344CB8AC3E}">
        <p14:creationId xmlns:p14="http://schemas.microsoft.com/office/powerpoint/2010/main" val="409785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otball player catching a football&#10;&#10;Description automatically generated with medium confidence">
            <a:extLst>
              <a:ext uri="{FF2B5EF4-FFF2-40B4-BE49-F238E27FC236}">
                <a16:creationId xmlns:a16="http://schemas.microsoft.com/office/drawing/2014/main" id="{2F051D53-42CD-4EBC-ADA8-B7871B6CA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95" y="4630406"/>
            <a:ext cx="2922009" cy="1944464"/>
          </a:xfrm>
          <a:prstGeom prst="rect">
            <a:avLst/>
          </a:prstGeom>
        </p:spPr>
      </p:pic>
      <p:pic>
        <p:nvPicPr>
          <p:cNvPr id="5" name="Picture 4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18E2A414-DFF3-4E6D-B35D-9ED263BC3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46" y="6131960"/>
            <a:ext cx="1435154" cy="396600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86D6870D-B74C-4BEC-AAD5-DA2DFEE22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3" y="150240"/>
            <a:ext cx="3862894" cy="2170579"/>
          </a:xfrm>
          <a:prstGeom prst="rect">
            <a:avLst/>
          </a:prstGeom>
        </p:spPr>
      </p:pic>
      <p:pic>
        <p:nvPicPr>
          <p:cNvPr id="9" name="Picture 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680699E-C0AE-4FB1-BCCA-8D1EA2D25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8" y="2367129"/>
            <a:ext cx="3585578" cy="1792790"/>
          </a:xfrm>
          <a:prstGeom prst="rect">
            <a:avLst/>
          </a:prstGeom>
        </p:spPr>
      </p:pic>
      <p:pic>
        <p:nvPicPr>
          <p:cNvPr id="11" name="Picture 10" descr="A doctor holding a sign&#10;&#10;Description automatically generated with low confidence">
            <a:extLst>
              <a:ext uri="{FF2B5EF4-FFF2-40B4-BE49-F238E27FC236}">
                <a16:creationId xmlns:a16="http://schemas.microsoft.com/office/drawing/2014/main" id="{8514420E-DA84-43FC-BBC4-5DCCA8C73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016">
            <a:off x="4345321" y="1834942"/>
            <a:ext cx="3166791" cy="1973671"/>
          </a:xfrm>
          <a:prstGeom prst="rect">
            <a:avLst/>
          </a:prstGeom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4E3288-7265-4BD7-8700-7BB543F04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2" y="4443455"/>
            <a:ext cx="3664879" cy="2020265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5DE43CD7-4F52-4991-8845-329AE8C68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2" y="208915"/>
            <a:ext cx="1861675" cy="1861675"/>
          </a:xfrm>
          <a:prstGeom prst="rect">
            <a:avLst/>
          </a:prstGeom>
        </p:spPr>
      </p:pic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78A0E3B-A056-48F6-BF93-1F885F1855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30" y="4653037"/>
            <a:ext cx="3752525" cy="1876263"/>
          </a:xfrm>
          <a:prstGeom prst="rect">
            <a:avLst/>
          </a:prstGeom>
        </p:spPr>
      </p:pic>
      <p:pic>
        <p:nvPicPr>
          <p:cNvPr id="23" name="Picture 22" descr="Calendar&#10;&#10;Description automatically generated with low confidence">
            <a:extLst>
              <a:ext uri="{FF2B5EF4-FFF2-40B4-BE49-F238E27FC236}">
                <a16:creationId xmlns:a16="http://schemas.microsoft.com/office/drawing/2014/main" id="{6C6A0893-C355-4C08-BE7F-146B36E97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493" y="150240"/>
            <a:ext cx="3597541" cy="1882713"/>
          </a:xfrm>
          <a:prstGeom prst="rect">
            <a:avLst/>
          </a:prstGeom>
        </p:spPr>
      </p:pic>
      <p:pic>
        <p:nvPicPr>
          <p:cNvPr id="17" name="Picture 16" descr="Text, letter&#10;&#10;Description automatically generated">
            <a:extLst>
              <a:ext uri="{FF2B5EF4-FFF2-40B4-BE49-F238E27FC236}">
                <a16:creationId xmlns:a16="http://schemas.microsoft.com/office/drawing/2014/main" id="{C55EA613-0774-44EC-A3B2-6A68E18741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872">
            <a:off x="3585740" y="4142369"/>
            <a:ext cx="2457894" cy="18339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DFB68B-10E4-49F9-9703-892510C422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75" y="2204963"/>
            <a:ext cx="3564403" cy="18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8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4A14-0E29-4D42-9516-1E0C1F8E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99" y="479610"/>
            <a:ext cx="9224031" cy="2801471"/>
          </a:xfrm>
        </p:spPr>
        <p:txBody>
          <a:bodyPr/>
          <a:lstStyle/>
          <a:p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“If you all want a grad next year, </a:t>
            </a:r>
            <a:b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you’d better get your vaccine as soon as possible.” </a:t>
            </a:r>
            <a:br>
              <a:rPr lang="en-T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TV" dirty="0"/>
          </a:p>
        </p:txBody>
      </p:sp>
      <p:pic>
        <p:nvPicPr>
          <p:cNvPr id="5" name="Content Placeholder 4" descr="Dog with graduation cap">
            <a:extLst>
              <a:ext uri="{FF2B5EF4-FFF2-40B4-BE49-F238E27FC236}">
                <a16:creationId xmlns:a16="http://schemas.microsoft.com/office/drawing/2014/main" id="{82D914B5-8E17-46DE-9E9F-65938FA43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94" y="2433638"/>
            <a:ext cx="4195762" cy="4195762"/>
          </a:xfrm>
        </p:spPr>
      </p:pic>
    </p:spTree>
    <p:extLst>
      <p:ext uri="{BB962C8B-B14F-4D97-AF65-F5344CB8AC3E}">
        <p14:creationId xmlns:p14="http://schemas.microsoft.com/office/powerpoint/2010/main" val="1578111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2C77B-5379-4CA4-8730-6603E2DF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EBEBEB"/>
                </a:solidFill>
              </a:rPr>
              <a:t>LRSD Coercion of Staff &amp;  Students to work and attend public school.</a:t>
            </a:r>
            <a:endParaRPr lang="en-TV" sz="22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96D5C-F8AF-4C20-94D7-A96E26B88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rmAutofit/>
          </a:bodyPr>
          <a:lstStyle/>
          <a:p>
            <a:r>
              <a:rPr lang="en-US" sz="14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medical-grade masks</a:t>
            </a:r>
          </a:p>
          <a:p>
            <a:r>
              <a:rPr lang="en-US" sz="14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voluntary disclosure of vaccination status</a:t>
            </a:r>
          </a:p>
          <a:p>
            <a:r>
              <a:rPr lang="en-US" sz="14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potential requiring COVID-19 vaccination for eligible students and staff </a:t>
            </a:r>
          </a:p>
          <a:p>
            <a:r>
              <a:rPr lang="en-US" sz="14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use of rapid testing kits in schools for the unvaccinated</a:t>
            </a:r>
            <a:endParaRPr lang="en-TV" sz="1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D401E-DC03-4228-99E8-E7541159B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8451" y="1770681"/>
            <a:ext cx="6495847" cy="39262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36325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1027</TotalTime>
  <Words>1261</Words>
  <Application>Microsoft Office PowerPoint</Application>
  <PresentationFormat>Widescreen</PresentationFormat>
  <Paragraphs>111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Gothic</vt:lpstr>
      <vt:lpstr>Courier New</vt:lpstr>
      <vt:lpstr>Georgia</vt:lpstr>
      <vt:lpstr>Symbol</vt:lpstr>
      <vt:lpstr>Times New Roman</vt:lpstr>
      <vt:lpstr>Wingdings 3</vt:lpstr>
      <vt:lpstr>Ion</vt:lpstr>
      <vt:lpstr>Parent &amp; Community Voice</vt:lpstr>
      <vt:lpstr>For consideration</vt:lpstr>
      <vt:lpstr>Context / About Me/ My bias</vt:lpstr>
      <vt:lpstr>  Trauma  Too much too fast, and for too long.  No way out  Choices over body taken away </vt:lpstr>
      <vt:lpstr>Respect for Human Diversity</vt:lpstr>
      <vt:lpstr> Add to LRSD policies &amp; procedures</vt:lpstr>
      <vt:lpstr>PowerPoint Presentation</vt:lpstr>
      <vt:lpstr>“If you all want a grad next year,  you’d better get your vaccine as soon as possible.”  </vt:lpstr>
      <vt:lpstr>LRSD Coercion of Staff &amp;  Students to work and attend public school.</vt:lpstr>
      <vt:lpstr>Privacy of Health Information</vt:lpstr>
      <vt:lpstr>What is Herd Immunity &amp; Do we have it? </vt:lpstr>
      <vt:lpstr>Questions If we are 80% vaccinated, why do we need to…</vt:lpstr>
      <vt:lpstr>Informed Consent</vt:lpstr>
      <vt:lpstr>Did you give Informed Consent?</vt:lpstr>
      <vt:lpstr>PowerPoint Presentation</vt:lpstr>
      <vt:lpstr>Testing, Cases, False Sense of Security/Fear &amp; Consequences</vt:lpstr>
      <vt:lpstr>Concerns by Doctors, Scientists &amp; Advocacy Groups</vt:lpstr>
      <vt:lpstr>Risks &amp; Liabilities</vt:lpstr>
      <vt:lpstr>We Require Alternatives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&amp; Community Voice</dc:title>
  <dc:creator>Joy Onyschak</dc:creator>
  <cp:lastModifiedBy>Joy Onyschak</cp:lastModifiedBy>
  <cp:revision>2</cp:revision>
  <dcterms:created xsi:type="dcterms:W3CDTF">2021-08-24T16:15:00Z</dcterms:created>
  <dcterms:modified xsi:type="dcterms:W3CDTF">2021-08-25T09:30:34Z</dcterms:modified>
</cp:coreProperties>
</file>